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68" r:id="rId3"/>
    <p:sldId id="267" r:id="rId4"/>
    <p:sldId id="258" r:id="rId5"/>
    <p:sldId id="269" r:id="rId6"/>
    <p:sldId id="270" r:id="rId7"/>
    <p:sldId id="271" r:id="rId8"/>
    <p:sldId id="272" r:id="rId9"/>
    <p:sldId id="273" r:id="rId10"/>
    <p:sldId id="260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4" r:id="rId21"/>
    <p:sldId id="285" r:id="rId22"/>
    <p:sldId id="286" r:id="rId23"/>
    <p:sldId id="287" r:id="rId24"/>
    <p:sldId id="288" r:id="rId25"/>
    <p:sldId id="289" r:id="rId26"/>
  </p:sldIdLst>
  <p:sldSz cx="12192000" cy="6858000"/>
  <p:notesSz cx="12192000" cy="6858000"/>
  <p:embeddedFontLst>
    <p:embeddedFont>
      <p:font typeface="Verdana" panose="020B0604030504040204" pitchFamily="34" charset="0"/>
      <p:regular r:id="rId28"/>
      <p:bold r:id="rId29"/>
      <p:italic r:id="rId30"/>
      <p:boldItalic r:id="rId31"/>
    </p:embeddedFont>
    <p:embeddedFont>
      <p:font typeface="Cambria Math" panose="02040503050406030204" pitchFamily="18" charset="0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/JqYH/Fp1ByKJpB3e7TLNkOQr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20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7710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64522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6093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4567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40467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953193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04836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433593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22352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512730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4020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1840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68209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396230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65461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524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88036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05553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9254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1576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4462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15992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8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123444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413747" y="481583"/>
            <a:ext cx="1680972" cy="2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335511" y="419100"/>
            <a:ext cx="426720" cy="3398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7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50" b="1" i="0" u="none" strike="noStrike" cap="none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riCand-Ss" TargetMode="External"/><Relationship Id="rId3" Type="http://schemas.openxmlformats.org/officeDocument/2006/relationships/image" Target="../media/image4.png"/><Relationship Id="rId7" Type="http://schemas.openxmlformats.org/officeDocument/2006/relationships/hyperlink" Target="mailto:erick.Sousa@ee.ufcg.edu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1"/>
          <p:cNvGrpSpPr/>
          <p:nvPr/>
        </p:nvGrpSpPr>
        <p:grpSpPr>
          <a:xfrm>
            <a:off x="5417820" y="0"/>
            <a:ext cx="6774184" cy="6858000"/>
            <a:chOff x="4973175" y="0"/>
            <a:chExt cx="7212729" cy="6858000"/>
          </a:xfrm>
        </p:grpSpPr>
        <p:pic>
          <p:nvPicPr>
            <p:cNvPr id="47" name="Google Shape;47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73175" y="0"/>
              <a:ext cx="7212726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062460" y="0"/>
              <a:ext cx="123444" cy="68579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481073" y="4449628"/>
              <a:ext cx="3027221" cy="1107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150892" y="5700775"/>
              <a:ext cx="1687593" cy="9449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1"/>
          <p:cNvSpPr txBox="1">
            <a:spLocks noGrp="1"/>
          </p:cNvSpPr>
          <p:nvPr>
            <p:ph type="title"/>
          </p:nvPr>
        </p:nvSpPr>
        <p:spPr>
          <a:xfrm>
            <a:off x="6382258" y="689778"/>
            <a:ext cx="5132100" cy="11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367030" algn="r" rtl="0">
              <a:lnSpc>
                <a:spcPct val="1123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350">
                <a:solidFill>
                  <a:srgbClr val="5D5D5D"/>
                </a:solidFill>
              </a:rPr>
              <a:t>Projeto de Circuitos Fotônicos em Silício</a:t>
            </a:r>
            <a:endParaRPr sz="3350"/>
          </a:p>
        </p:txBody>
      </p:sp>
      <p:sp>
        <p:nvSpPr>
          <p:cNvPr id="52" name="Google Shape;52;p1"/>
          <p:cNvSpPr txBox="1"/>
          <p:nvPr/>
        </p:nvSpPr>
        <p:spPr>
          <a:xfrm>
            <a:off x="5074300" y="2403475"/>
            <a:ext cx="6440100" cy="2193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algn="r">
              <a:buSzPts val="2000"/>
            </a:pPr>
            <a:r>
              <a:rPr lang="en-US" sz="1700" b="0" i="0" u="none" strike="noStrike" cap="none" dirty="0" err="1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Atividade</a:t>
            </a:r>
            <a:r>
              <a:rPr lang="en-US" sz="1700" dirty="0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: </a:t>
            </a:r>
          </a:p>
          <a:p>
            <a:pPr marL="12700" lvl="0" algn="r">
              <a:buSzPts val="2000"/>
            </a:pPr>
            <a:r>
              <a:rPr lang="pt-BR" sz="1700" dirty="0" err="1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Wavelength</a:t>
            </a:r>
            <a:r>
              <a:rPr lang="pt-BR" sz="1700" dirty="0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pt-BR" sz="1700" dirty="0" err="1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Division</a:t>
            </a:r>
            <a:r>
              <a:rPr lang="pt-BR" sz="1700" dirty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pt-BR" sz="1700" dirty="0" err="1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Multiplexing</a:t>
            </a:r>
            <a:r>
              <a:rPr lang="pt-BR" sz="1700" dirty="0" smtClean="0">
                <a:solidFill>
                  <a:srgbClr val="5D5D5D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(CWDM)</a:t>
            </a:r>
            <a:endParaRPr sz="1700" b="0" u="none" strike="noStrike" cap="none" dirty="0">
              <a:solidFill>
                <a:srgbClr val="5D5D5D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39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700" b="0" i="0" u="none" strike="noStrike" cap="none" dirty="0" smtClean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664970" marR="5080" lvl="0" indent="1635125" algn="r" rtl="0">
              <a:lnSpc>
                <a:spcPct val="1547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700" b="1" i="0" u="none" strike="noStrike" cap="none" dirty="0" smtClean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Erick </a:t>
            </a:r>
            <a:r>
              <a:rPr lang="en-US" sz="1700" b="1" i="0" u="none" strike="noStrike" cap="none" dirty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Cândido </a:t>
            </a:r>
            <a:r>
              <a:rPr lang="en-US" sz="1700" b="1" i="0" u="none" strike="noStrike" cap="none" dirty="0" smtClean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Sousa       </a:t>
            </a:r>
            <a:r>
              <a:rPr lang="en-US" sz="1700" b="0" i="0" u="none" strike="noStrike" cap="none" dirty="0" smtClean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E-mail: </a:t>
            </a:r>
            <a:r>
              <a:rPr lang="en-US" sz="1700" b="0" i="0" u="sng" strike="noStrike" cap="none" dirty="0" smtClean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erick.sousa@ee.ufcg.edu.br</a:t>
            </a:r>
            <a:r>
              <a:rPr lang="en-US" sz="1700" b="0" i="0" u="none" strike="noStrike" cap="none" dirty="0" smtClean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700" b="0" i="0" u="none" strike="noStrike" cap="none" dirty="0">
                <a:solidFill>
                  <a:srgbClr val="5D5D5D"/>
                </a:solidFill>
                <a:latin typeface="Verdana"/>
                <a:ea typeface="Verdana"/>
                <a:cs typeface="Verdana"/>
                <a:sym typeface="Verdana"/>
              </a:rPr>
              <a:t>GitHub: </a:t>
            </a:r>
            <a:r>
              <a:rPr lang="en-US" sz="1700" b="0" i="0" u="sng" strike="noStrike" cap="none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https://github.com/EriCand-Ss</a:t>
            </a:r>
            <a:endParaRPr sz="17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942" y="1628430"/>
            <a:ext cx="5966460" cy="40723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2" name="Google Shape;82;p4"/>
              <p:cNvSpPr txBox="1"/>
              <p:nvPr/>
            </p:nvSpPr>
            <p:spPr>
              <a:xfrm>
                <a:off x="433812" y="783844"/>
                <a:ext cx="10938600" cy="19107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1270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pt-BR" sz="2000" b="1" i="0" u="none" strike="noStrike" cap="none" dirty="0" smtClean="0">
                    <a:solidFill>
                      <a:srgbClr val="000000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Terceira </a:t>
                </a:r>
                <a:r>
                  <a:rPr lang="pt-BR" sz="2000" b="1" i="0" u="none" strike="noStrike" cap="none" dirty="0" err="1">
                    <a:solidFill>
                      <a:srgbClr val="000000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etapa</a:t>
                </a:r>
                <a:r>
                  <a:rPr lang="pt-BR" sz="2000" b="1" i="0" u="none" strike="noStrike" cap="none" dirty="0">
                    <a:solidFill>
                      <a:srgbClr val="000000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– PDK </a:t>
                </a:r>
                <a:r>
                  <a:rPr lang="pt-BR" sz="2000" b="1" i="0" u="none" strike="noStrike" cap="none" dirty="0" err="1" smtClean="0">
                    <a:solidFill>
                      <a:srgbClr val="000000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SciPIC</a:t>
                </a:r>
                <a:r>
                  <a:rPr lang="pt-BR" sz="2000" b="1" dirty="0" smtClean="0">
                    <a:latin typeface="Verdana"/>
                    <a:ea typeface="Verdana"/>
                    <a:cs typeface="Verdana"/>
                    <a:sym typeface="Verdana"/>
                  </a:rPr>
                  <a:t>.</a:t>
                </a:r>
                <a:endParaRPr lang="pt-BR" sz="2000" b="0" i="0" u="none" strike="noStrike" cap="none" dirty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marR="5080" lvl="0" indent="-355600" algn="just" rtl="0">
                  <a:lnSpc>
                    <a:spcPct val="100000"/>
                  </a:lnSpc>
                  <a:spcBef>
                    <a:spcPts val="1405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Verdana"/>
                  <a:buChar char="●"/>
                </a:pPr>
                <a:r>
                  <a:rPr lang="pt-BR" sz="2000" dirty="0">
                    <a:latin typeface="Verdana"/>
                    <a:ea typeface="Verdana"/>
                    <a:cs typeface="Verdana"/>
                    <a:sym typeface="Verdana"/>
                  </a:rPr>
                  <a:t>A topologia 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utilizada nos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MZI’s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>
                    <a:latin typeface="Verdana"/>
                    <a:ea typeface="Verdana"/>
                    <a:cs typeface="Verdana"/>
                    <a:sym typeface="Verdana"/>
                  </a:rPr>
                  <a:t>é 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a mesma vista para o caso ideal;</a:t>
                </a:r>
                <a:endParaRPr lang="pt-BR" sz="2000" dirty="0"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marR="5080" lvl="0" indent="-355600" algn="just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Verdana"/>
                  <a:buChar char="●"/>
                </a:pP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Para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os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dispositivos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MZI’s de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segunda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ordem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,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foram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utilizados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comprimentos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de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acoplamento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 smtClean="0">
                    <a:latin typeface="Verdana"/>
                    <a:ea typeface="Verdana"/>
                    <a:cs typeface="Verdana"/>
                    <a:sym typeface="Verdana"/>
                  </a:rPr>
                  <a:t>iguais</a:t>
                </a:r>
                <a:r>
                  <a:rPr lang="pt-BR" sz="2000" dirty="0" smtClean="0">
                    <a:latin typeface="Verdana"/>
                    <a:ea typeface="Verdana"/>
                    <a:cs typeface="Verdana"/>
                    <a:sym typeface="Verdana"/>
                  </a:rPr>
                  <a:t> a 17.5 </a:t>
                </a:r>
                <a14:m>
                  <m:oMath xmlns:m="http://schemas.openxmlformats.org/officeDocument/2006/math">
                    <m:r>
                      <a:rPr lang="pt-BR" sz="2000" b="0" i="1" smtClean="0"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𝜇</m:t>
                    </m:r>
                    <m:r>
                      <a:rPr lang="pt-BR" sz="2000" b="0" i="1" smtClean="0"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𝑚</m:t>
                    </m:r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, 10 </a:t>
                </a:r>
                <a14:m>
                  <m:oMath xmlns:m="http://schemas.openxmlformats.org/officeDocument/2006/math"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𝜇</m:t>
                    </m:r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𝑚</m:t>
                    </m:r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e 7.5 </a:t>
                </a:r>
                <a14:m>
                  <m:oMath xmlns:m="http://schemas.openxmlformats.org/officeDocument/2006/math"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𝜇</m:t>
                    </m:r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𝑚</m:t>
                    </m:r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, da esquerda para a direita, respectivamente.</a:t>
                </a:r>
                <a:endParaRPr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mc:Choice>
        <mc:Fallback xmlns="">
          <p:sp>
            <p:nvSpPr>
              <p:cNvPr id="82" name="Google Shape;82;p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12" y="783844"/>
                <a:ext cx="10938600" cy="1910779"/>
              </a:xfrm>
              <a:prstGeom prst="rect">
                <a:avLst/>
              </a:prstGeom>
              <a:blipFill>
                <a:blip r:embed="rId3"/>
                <a:stretch>
                  <a:fillRect l="-1281" r="-1337" b="-734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86" name="Google Shape;86;p4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1512" y="3011890"/>
            <a:ext cx="6250812" cy="30064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50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50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049" y="1891671"/>
            <a:ext cx="6952861" cy="496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7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50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9" y="2384698"/>
            <a:ext cx="5534558" cy="395325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057" y="2435221"/>
            <a:ext cx="5393095" cy="385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2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100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100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006" y="1781167"/>
            <a:ext cx="6915740" cy="493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39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100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9" y="2481943"/>
            <a:ext cx="5560590" cy="397185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909" y="2481943"/>
            <a:ext cx="5434148" cy="38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2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200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200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5122" name="Picture 2" descr="TRANSMISSÃO - ESPAÇAMENTO 200 GHz ESTÁGIO 3 - CASO PDK - FILTROS DE 2 ORDE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287" y="1884598"/>
            <a:ext cx="6784648" cy="484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16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Terceira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PDK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SciPIC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– 200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8" y="2220583"/>
            <a:ext cx="5662902" cy="404493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220" y="2220583"/>
            <a:ext cx="5662902" cy="404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6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Quarta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GDS – 50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layout GDS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feito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circuito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CWDM com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entre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50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469" y="2079076"/>
            <a:ext cx="6956814" cy="475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8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Quarta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GDS – 100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layout GDS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feito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circuito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CWDM com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entre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100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039" y="2077941"/>
            <a:ext cx="6979674" cy="478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40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Quarta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dirty="0" err="1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GDS – 200 GHz.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layout GDS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feito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circuito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CWDM com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entre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200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126" y="2088943"/>
            <a:ext cx="7063500" cy="482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5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CWDM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Google Shape;59;p2"/>
              <p:cNvSpPr txBox="1"/>
              <p:nvPr/>
            </p:nvSpPr>
            <p:spPr>
              <a:xfrm>
                <a:off x="439326" y="783850"/>
                <a:ext cx="11069100" cy="56287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762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2000" b="1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Primeira</a:t>
                </a:r>
                <a:r>
                  <a:rPr lang="pt-BR" sz="2000" b="1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etapa – Cálculo </a:t>
                </a:r>
                <a:r>
                  <a:rPr lang="pt-BR" sz="2000" b="1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dos comprimentos.</a:t>
                </a: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1425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Nesta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etapa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é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utilizado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o </a:t>
                </a:r>
                <a:r>
                  <a:rPr lang="pt-BR" sz="2000" i="1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solver 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FDE,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visto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a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facilidade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para se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obter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o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índice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de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grupo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e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índice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efetivo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para um dado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comprimento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de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onda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pt-BR" sz="2000" dirty="0" err="1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específico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;</a:t>
                </a: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𝑛</a:t>
                </a:r>
                <a:r>
                  <a:rPr lang="pt-BR" sz="2175" baseline="-25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𝑒𝑓𝑓 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obtido é igual a 2.35370 e 𝑛</a:t>
                </a:r>
                <a:r>
                  <a:rPr lang="pt-BR" sz="2175" baseline="-25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𝑔 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obtido é 4.33629, para 𝜆 = 1550 </a:t>
                </a:r>
                <a:r>
                  <a:rPr lang="pt-BR" sz="2000" dirty="0" err="1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nm</a:t>
                </a:r>
                <a:r>
                  <a:rPr lang="pt-BR" sz="2000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.</a:t>
                </a: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101600" lvl="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</a:pPr>
                <a:endParaRPr lang="pt-BR" sz="2000" dirty="0" smtClean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r>
                  <a:rPr lang="pt-BR" sz="2000" b="0" dirty="0" smtClean="0">
                    <a:solidFill>
                      <a:schemeClr val="dk1"/>
                    </a:solidFill>
                    <a:ea typeface="Verdana"/>
                    <a:cs typeface="Verdana"/>
                    <a:sym typeface="Verdana"/>
                  </a:rPr>
                  <a:t>Além disso, foi obtido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20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Verdana"/>
                            <a:cs typeface="Verdana"/>
                            <a:sym typeface="Verdan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pt-BR" sz="2000" b="0" i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Verdana"/>
                            <a:cs typeface="Verdana"/>
                            <a:sym typeface="Verdana"/>
                          </a:rPr>
                          <m:t>Δ</m:t>
                        </m:r>
                      </m:e>
                      <m:sub>
                        <m:r>
                          <a:rPr lang="pt-BR" sz="20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Verdana"/>
                            <a:cs typeface="Verdana"/>
                            <a:sym typeface="Verdana"/>
                          </a:rPr>
                          <m:t>𝑠h𝑖𝑓𝑡</m:t>
                        </m:r>
                      </m:sub>
                    </m:sSub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igual a 0.658 </a:t>
                </a:r>
                <a14:m>
                  <m:oMath xmlns:m="http://schemas.openxmlformats.org/officeDocument/2006/math"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𝜇</m:t>
                    </m:r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𝑚</m:t>
                    </m:r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. Para o projeto dos circuitos é considerado que o guia menor terá comprimento igual a 50 </a:t>
                </a:r>
                <a14:m>
                  <m:oMath xmlns:m="http://schemas.openxmlformats.org/officeDocument/2006/math"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𝜇</m:t>
                    </m:r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𝑚</m:t>
                    </m:r>
                    <m:r>
                      <a:rPr lang="pt-BR" sz="2000" b="0" i="0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.</m:t>
                    </m:r>
                  </m:oMath>
                </a14:m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mc:Choice>
        <mc:Fallback xmlns="">
          <p:sp>
            <p:nvSpPr>
              <p:cNvPr id="59" name="Google Shape;59;p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26" y="783850"/>
                <a:ext cx="11069100" cy="5628720"/>
              </a:xfrm>
              <a:prstGeom prst="rect">
                <a:avLst/>
              </a:prstGeom>
              <a:blipFill>
                <a:blip r:embed="rId3"/>
                <a:stretch>
                  <a:fillRect l="-661" r="-1432" b="-17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a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3030251"/>
                  </p:ext>
                </p:extLst>
              </p:nvPr>
            </p:nvGraphicFramePr>
            <p:xfrm>
              <a:off x="1054355" y="2567476"/>
              <a:ext cx="6279508" cy="1676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69877">
                      <a:extLst>
                        <a:ext uri="{9D8B030D-6E8A-4147-A177-3AD203B41FA5}">
                          <a16:colId xmlns:a16="http://schemas.microsoft.com/office/drawing/2014/main" val="214268053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3609655229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1378623758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1499237736"/>
                        </a:ext>
                      </a:extLst>
                    </a:gridCol>
                  </a:tblGrid>
                  <a:tr h="15993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Espaçamento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50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100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200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41868697"/>
                      </a:ext>
                    </a:extLst>
                  </a:tr>
                  <a:tr h="1599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600" b="0" i="1" dirty="0" smtClean="0">
                                    <a:latin typeface="Cambria Math" panose="02040503050406030204" pitchFamily="18" charset="0"/>
                                  </a:rPr>
                                  <m:t>𝐹𝑆</m:t>
                                </m:r>
                                <m:sSub>
                                  <m:sSubPr>
                                    <m:ctrlPr>
                                      <a:rPr lang="pt-BR" sz="16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1600" b="0" i="1" dirty="0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pt-BR" sz="1600" b="0" i="1" dirty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pt-BR" sz="1600" i="1" dirty="0" smtClean="0">
                                    <a:latin typeface="Cambria Math" panose="02040503050406030204" pitchFamily="18" charset="0"/>
                                  </a:rPr>
                                  <m:t> (</m:t>
                                </m:r>
                                <m:r>
                                  <a:rPr lang="pt-BR" sz="1600" i="1" dirty="0" err="1" smtClean="0">
                                    <a:latin typeface="Cambria Math" panose="02040503050406030204" pitchFamily="18" charset="0"/>
                                  </a:rPr>
                                  <m:t>𝑛𝑚</m:t>
                                </m:r>
                                <m:r>
                                  <a:rPr lang="pt-BR" sz="160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0.40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0.80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1.60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1047846"/>
                      </a:ext>
                    </a:extLst>
                  </a:tr>
                  <a:tr h="1599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pt-BR" sz="16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pt-BR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sz="16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pt-BR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pt-BR" sz="1600" dirty="0" smtClean="0">
                              <a:latin typeface="+mj-lt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pt-BR" sz="1600" b="0" i="1" dirty="0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pt-BR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pt-BR" sz="1600" dirty="0" smtClean="0">
                              <a:latin typeface="+mj-lt"/>
                            </a:rPr>
                            <a:t>)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1351.33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675.66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337.83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74922379"/>
                      </a:ext>
                    </a:extLst>
                  </a:tr>
                  <a:tr h="1599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600" b="0" i="1" smtClean="0">
                                    <a:latin typeface="Cambria Math" panose="02040503050406030204" pitchFamily="18" charset="0"/>
                                  </a:rPr>
                                  <m:t>𝐹𝑆𝑅</m:t>
                                </m:r>
                                <m:r>
                                  <a:rPr lang="pt-BR" sz="1600" b="0" i="1" smtClean="0">
                                    <a:latin typeface="Cambria Math" panose="02040503050406030204" pitchFamily="18" charset="0"/>
                                  </a:rPr>
                                  <m:t> (</m:t>
                                </m:r>
                                <m:r>
                                  <a:rPr lang="pt-BR" sz="1600" b="0" i="1" smtClean="0">
                                    <a:latin typeface="Cambria Math" panose="02040503050406030204" pitchFamily="18" charset="0"/>
                                  </a:rPr>
                                  <m:t>𝑛𝑚</m:t>
                                </m:r>
                                <m:r>
                                  <a:rPr lang="pt-BR" sz="16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0.80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1.60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3.20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15715676"/>
                      </a:ext>
                    </a:extLst>
                  </a:tr>
                  <a:tr h="1599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pt-BR" sz="16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pt-BR" sz="16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oMath>
                          </a14:m>
                          <a:r>
                            <a:rPr lang="pt-BR" sz="1600" dirty="0" smtClean="0">
                              <a:latin typeface="+mj-lt"/>
                            </a:rPr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pt-BR" sz="1600" b="0" i="1" dirty="0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pt-BR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pt-BR" sz="1600" dirty="0" smtClean="0">
                              <a:latin typeface="+mj-lt"/>
                            </a:rPr>
                            <a:t>)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675.66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337.83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168.91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85862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a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3030251"/>
                  </p:ext>
                </p:extLst>
              </p:nvPr>
            </p:nvGraphicFramePr>
            <p:xfrm>
              <a:off x="1054355" y="2567476"/>
              <a:ext cx="6279508" cy="1676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69877">
                      <a:extLst>
                        <a:ext uri="{9D8B030D-6E8A-4147-A177-3AD203B41FA5}">
                          <a16:colId xmlns:a16="http://schemas.microsoft.com/office/drawing/2014/main" val="214268053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3609655229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1378623758"/>
                        </a:ext>
                      </a:extLst>
                    </a:gridCol>
                    <a:gridCol w="1569877">
                      <a:extLst>
                        <a:ext uri="{9D8B030D-6E8A-4147-A177-3AD203B41FA5}">
                          <a16:colId xmlns:a16="http://schemas.microsoft.com/office/drawing/2014/main" val="1499237736"/>
                        </a:ext>
                      </a:extLst>
                    </a:gridCol>
                  </a:tblGrid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Espaçamento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50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100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200 GHz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4186869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88" t="-105455" r="-301550" b="-3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0.40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0.80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1.60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104784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88" t="-201786" r="-301550" b="-217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1351.33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675.66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337.83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74922379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88" t="-307273" r="-301550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0.80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1.60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3.20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1571567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88" t="-407273" r="-301550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675.66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337.83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600" dirty="0" smtClean="0">
                              <a:latin typeface="+mj-lt"/>
                            </a:rPr>
                            <a:t>168.91</a:t>
                          </a:r>
                          <a:endParaRPr lang="pt-BR" sz="1600" dirty="0"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8586203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Image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4370" y="2567476"/>
            <a:ext cx="3210519" cy="305616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845" y="4266512"/>
            <a:ext cx="5556478" cy="1360396"/>
          </a:xfrm>
          <a:prstGeom prst="rect">
            <a:avLst/>
          </a:prstGeom>
        </p:spPr>
      </p:pic>
      <p:cxnSp>
        <p:nvCxnSpPr>
          <p:cNvPr id="5" name="Conector de Seta Reta 4"/>
          <p:cNvCxnSpPr/>
          <p:nvPr/>
        </p:nvCxnSpPr>
        <p:spPr>
          <a:xfrm flipV="1">
            <a:off x="4194109" y="4266512"/>
            <a:ext cx="309311" cy="1357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76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1"/>
          <p:cNvGrpSpPr/>
          <p:nvPr/>
        </p:nvGrpSpPr>
        <p:grpSpPr>
          <a:xfrm>
            <a:off x="-18455793" y="0"/>
            <a:ext cx="30647793" cy="6858000"/>
            <a:chOff x="4973175" y="0"/>
            <a:chExt cx="7212729" cy="6858000"/>
          </a:xfrm>
        </p:grpSpPr>
        <p:pic>
          <p:nvPicPr>
            <p:cNvPr id="47" name="Google Shape;47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73175" y="0"/>
              <a:ext cx="7212726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062460" y="0"/>
              <a:ext cx="123444" cy="68579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1"/>
          <p:cNvSpPr txBox="1">
            <a:spLocks noGrp="1"/>
          </p:cNvSpPr>
          <p:nvPr>
            <p:ph type="title"/>
          </p:nvPr>
        </p:nvSpPr>
        <p:spPr>
          <a:xfrm>
            <a:off x="1620456" y="3133886"/>
            <a:ext cx="8173606" cy="590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367030" algn="ctr" rtl="0">
              <a:lnSpc>
                <a:spcPct val="1123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3350" dirty="0" smtClean="0"/>
              <a:t>Quinta etapa – Monte Carlo</a:t>
            </a:r>
            <a:endParaRPr sz="3350" dirty="0"/>
          </a:p>
        </p:txBody>
      </p:sp>
      <p:sp>
        <p:nvSpPr>
          <p:cNvPr id="53" name="Google Shape;53;p1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44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603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Quinta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Visto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que o CWDM com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entre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50 GHz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foi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apresentou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mais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perdas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sua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transmissão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realizado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um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estudo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sobre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seu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funcionamento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utilizando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método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Monte Carlo.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1026" name="Picture 2" descr="Monte Carlo-4pan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567" y="2474632"/>
            <a:ext cx="4289102" cy="438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/>
              <p:cNvSpPr txBox="1"/>
              <p:nvPr/>
            </p:nvSpPr>
            <p:spPr>
              <a:xfrm>
                <a:off x="4390663" y="3070818"/>
                <a:ext cx="7801337" cy="899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pt-B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pt-BR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𝐷𝑖𝑓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í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𝑐𝑖𝑙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𝑠𝑒𝑟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𝑐𝑎𝑙𝑐𝑢𝑙𝑎𝑑𝑜</m:t>
                      </m:r>
                    </m:oMath>
                  </m:oMathPara>
                </a14:m>
                <a:endParaRPr lang="pt-BR" sz="2000" dirty="0"/>
              </a:p>
            </p:txBody>
          </p:sp>
        </mc:Choice>
        <mc:Fallback>
          <p:sp>
            <p:nvSpPr>
              <p:cNvPr id="2" name="CaixaDe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0663" y="3070818"/>
                <a:ext cx="7801337" cy="8996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ixaDeTexto 7"/>
              <p:cNvSpPr txBox="1"/>
              <p:nvPr/>
            </p:nvSpPr>
            <p:spPr>
              <a:xfrm>
                <a:off x="4402237" y="4116839"/>
                <a:ext cx="7801337" cy="957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pt-BR" sz="2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acc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t-BR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t-BR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á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𝑐𝑖𝑙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𝑠𝑒𝑟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000" b="0" i="1" smtClean="0">
                          <a:latin typeface="Cambria Math" panose="02040503050406030204" pitchFamily="18" charset="0"/>
                        </a:rPr>
                        <m:t>𝑐𝑎𝑙𝑐𝑢𝑙𝑎𝑑𝑜</m:t>
                      </m:r>
                    </m:oMath>
                  </m:oMathPara>
                </a14:m>
                <a:endParaRPr lang="pt-BR" sz="2000" dirty="0"/>
              </a:p>
            </p:txBody>
          </p:sp>
        </mc:Choice>
        <mc:Fallback>
          <p:sp>
            <p:nvSpPr>
              <p:cNvPr id="8" name="CaixaDeTex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2237" y="4116839"/>
                <a:ext cx="7801337" cy="9578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96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Quinta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Foram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estipulados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32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valores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comprimento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guia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adotando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uma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“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tolerância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” de 0,10%,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tal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qual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uma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distribuição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normal (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gaussiana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)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321" y="2088943"/>
            <a:ext cx="8071194" cy="4010915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626" y="4907666"/>
            <a:ext cx="1770139" cy="1950333"/>
          </a:xfrm>
          <a:prstGeom prst="rect">
            <a:avLst/>
          </a:prstGeom>
        </p:spPr>
      </p:pic>
      <p:cxnSp>
        <p:nvCxnSpPr>
          <p:cNvPr id="6" name="Conector de Seta Reta 5"/>
          <p:cNvCxnSpPr/>
          <p:nvPr/>
        </p:nvCxnSpPr>
        <p:spPr>
          <a:xfrm flipH="1">
            <a:off x="2910252" y="4595149"/>
            <a:ext cx="787079" cy="347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tângulo 6"/>
          <p:cNvSpPr/>
          <p:nvPr/>
        </p:nvSpPr>
        <p:spPr>
          <a:xfrm>
            <a:off x="2563012" y="6453793"/>
            <a:ext cx="486136" cy="40420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682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Quinta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Note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vistos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extremidades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circuito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06" y="1964096"/>
            <a:ext cx="5936998" cy="422727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4" y="1964096"/>
            <a:ext cx="6019795" cy="428623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5961" y="5241703"/>
            <a:ext cx="3252486" cy="16162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3" name="Conector de Seta Reta 2"/>
          <p:cNvCxnSpPr/>
          <p:nvPr/>
        </p:nvCxnSpPr>
        <p:spPr>
          <a:xfrm flipH="1" flipV="1">
            <a:off x="5365350" y="4930815"/>
            <a:ext cx="2002420" cy="435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 flipV="1">
            <a:off x="7367770" y="5370653"/>
            <a:ext cx="2285516" cy="1365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75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Quinta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Entre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todos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melhor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basicamente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tem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diferença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já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observado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anteriormente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394" y="2127821"/>
            <a:ext cx="6075606" cy="4325972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9343390" y="2117919"/>
            <a:ext cx="1010920" cy="1136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18" y="2184658"/>
            <a:ext cx="6000099" cy="426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4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lvl="0">
              <a:buSzPts val="2000"/>
            </a:pP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Quinta </a:t>
            </a:r>
            <a:r>
              <a:rPr lang="en-US" sz="2000" b="1" dirty="0" err="1" smtClean="0"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lang="en-US" sz="2000" dirty="0"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Além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disso,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dentro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uma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variação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0,10%,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circuito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uma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certa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sensibilidade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mudanças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19" y="2184400"/>
            <a:ext cx="5664872" cy="403352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280" y="2184400"/>
            <a:ext cx="5664873" cy="403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5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/>
            <a:r>
              <a:rPr lang="en-US" dirty="0"/>
              <a:t>CWDM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Google Shape;59;p2"/>
              <p:cNvSpPr txBox="1"/>
              <p:nvPr/>
            </p:nvSpPr>
            <p:spPr>
              <a:xfrm>
                <a:off x="439326" y="783850"/>
                <a:ext cx="11069100" cy="14234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762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2000" b="1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Primeira</a:t>
                </a:r>
                <a:r>
                  <a:rPr lang="pt-BR" sz="2000" b="1" dirty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etapa – </a:t>
                </a:r>
                <a:r>
                  <a:rPr lang="pt-BR" sz="2000" b="1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Cálculo dos comprimentos.</a:t>
                </a: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457200" lvl="0" indent="-355600" algn="just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Verdana"/>
                  <a:buChar char="●"/>
                </a:pPr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A topologia utilizada são </a:t>
                </a:r>
                <a:r>
                  <a:rPr lang="pt-BR" sz="2000" dirty="0" err="1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MZI’s</a:t>
                </a:r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de segunda ordem. Os coeficientes de acoplamento dos </a:t>
                </a:r>
                <a:r>
                  <a:rPr lang="pt-BR" sz="2000" dirty="0" err="1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DC’s</a:t>
                </a:r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são fixos em 0.50, 0.29 e 0.08. Na tabela é descrito os valores de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sz="2000" b="0" i="0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Δ</m:t>
                    </m:r>
                    <m:r>
                      <a:rPr lang="pt-BR" sz="20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𝐿</m:t>
                    </m:r>
                  </m:oMath>
                </a14:m>
                <a:r>
                  <a:rPr lang="pt-BR" sz="2000" dirty="0" smtClean="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 para cada estágio.</a:t>
                </a:r>
                <a:endParaRPr lang="pt-BR" sz="2000" dirty="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mc:Choice>
        <mc:Fallback xmlns="">
          <p:sp>
            <p:nvSpPr>
              <p:cNvPr id="59" name="Google Shape;59;p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26" y="783850"/>
                <a:ext cx="11069100" cy="1423467"/>
              </a:xfrm>
              <a:prstGeom prst="rect">
                <a:avLst/>
              </a:prstGeom>
              <a:blipFill>
                <a:blip r:embed="rId3"/>
                <a:stretch>
                  <a:fillRect l="-661" r="-1432" b="-98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a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28904429"/>
                  </p:ext>
                </p:extLst>
              </p:nvPr>
            </p:nvGraphicFramePr>
            <p:xfrm>
              <a:off x="5953578" y="2641423"/>
              <a:ext cx="5554848" cy="33782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88712">
                      <a:extLst>
                        <a:ext uri="{9D8B030D-6E8A-4147-A177-3AD203B41FA5}">
                          <a16:colId xmlns:a16="http://schemas.microsoft.com/office/drawing/2014/main" val="214268053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3609655229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1378623758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1499237736"/>
                        </a:ext>
                      </a:extLst>
                    </a:gridCol>
                  </a:tblGrid>
                  <a:tr h="4222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Espaçamento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50 GHz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100 GHz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200 GHz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41868697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−3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675.66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337.83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1047846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𝑠𝑡𝐴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337.83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84.45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74922379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𝑠𝑡𝐵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338.32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169.41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84.95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03225219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𝑠𝑡𝐴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84.45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42.22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55842207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𝑠𝑡𝐵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169.08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84.62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42.39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897650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𝑠𝑡𝐶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169.00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84.54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42.31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99042700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𝑠𝑡𝐷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169.16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84.70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42.47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84012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a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28904429"/>
                  </p:ext>
                </p:extLst>
              </p:nvPr>
            </p:nvGraphicFramePr>
            <p:xfrm>
              <a:off x="5953578" y="2641423"/>
              <a:ext cx="5554848" cy="33782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88712">
                      <a:extLst>
                        <a:ext uri="{9D8B030D-6E8A-4147-A177-3AD203B41FA5}">
                          <a16:colId xmlns:a16="http://schemas.microsoft.com/office/drawing/2014/main" val="214268053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3609655229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1378623758"/>
                        </a:ext>
                      </a:extLst>
                    </a:gridCol>
                    <a:gridCol w="1388712">
                      <a:extLst>
                        <a:ext uri="{9D8B030D-6E8A-4147-A177-3AD203B41FA5}">
                          <a16:colId xmlns:a16="http://schemas.microsoft.com/office/drawing/2014/main" val="1499237736"/>
                        </a:ext>
                      </a:extLst>
                    </a:gridCol>
                  </a:tblGrid>
                  <a:tr h="4222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Espaçamento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50 GHz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100 GHz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200 GHz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41868697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100000" r="-302193" b="-59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675.66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337.83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1047846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202899" r="-302193" b="-5057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337.83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84.45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74922379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298571" r="-302193" b="-39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338.32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169.41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84.95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03225219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404348" r="-302193" b="-3043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168.91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84.45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42.22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55842207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504348" r="-302193" b="-2043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169.08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84.62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42.39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897650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595714" r="-302193" b="-10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169.00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84.54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42.31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99042700"/>
                      </a:ext>
                    </a:extLst>
                  </a:tr>
                  <a:tr h="422283"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439" t="-705797" r="-302193" b="-28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169.16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84.70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42.47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840129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345" y="2525036"/>
            <a:ext cx="4425545" cy="2199239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3254" y="4724275"/>
            <a:ext cx="1569726" cy="172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3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50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50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281" y="1905000"/>
            <a:ext cx="6605190" cy="47179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50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42" y="2288806"/>
            <a:ext cx="5696734" cy="4069096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876" y="2384697"/>
            <a:ext cx="5428240" cy="387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8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100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100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268" y="1862124"/>
            <a:ext cx="6665216" cy="476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9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100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026" name="Picture 2" descr="TRANSMISSÃO - ESPAÇAMENTO 100 GHz ESTÁGIO 1 - CASO IDEAL - FILTROS DE 2 ORDE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81" y="2172919"/>
            <a:ext cx="5579399" cy="398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SR - ESPAÇAMENTO 100 GHz ESTÁGIO 1 - CASO IDEAL - FILTROS DE 2 ORDEM,p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080" y="2270441"/>
            <a:ext cx="5588781" cy="3991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9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98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200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As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oito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obtidas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são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ilustradas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espaçamento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de 200 GHz.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50" name="Picture 2" descr="TRANSMISSÃO - ESPAÇAMENTO 200 GHz ESTÁGIO 3 - CASO IDEAL - FILTROS DE 2 ORDE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0110" y="1781167"/>
            <a:ext cx="6887531" cy="491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97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439326" y="783850"/>
            <a:ext cx="11069100" cy="1295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Segunda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etapa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Caso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b="1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Ideal – 200 GHz</a:t>
            </a:r>
            <a:r>
              <a:rPr lang="en-US" sz="2000" b="1" dirty="0" smtClean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140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Verdana"/>
              <a:buChar char="●"/>
            </a:pP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Abaixo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apresentado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para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apenas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o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primeiro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estágio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. Note que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esse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resultado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é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replicado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na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saída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porém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distribuídos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em</a:t>
            </a:r>
            <a:r>
              <a:rPr lang="en-US" sz="2000" dirty="0" smtClean="0">
                <a:latin typeface="Verdana"/>
                <a:ea typeface="Verdana"/>
                <a:cs typeface="Verdana"/>
                <a:sym typeface="Verdana"/>
              </a:rPr>
              <a:t> 8 </a:t>
            </a:r>
            <a:r>
              <a:rPr lang="en-US" sz="2000" dirty="0" err="1" smtClean="0">
                <a:latin typeface="Verdana"/>
                <a:ea typeface="Verdana"/>
                <a:cs typeface="Verdana"/>
                <a:sym typeface="Verdana"/>
              </a:rPr>
              <a:t>canais</a:t>
            </a:r>
            <a:r>
              <a:rPr lang="en-US" sz="2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6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CWDM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8" y="2270441"/>
            <a:ext cx="5588781" cy="3991987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876" y="2270441"/>
            <a:ext cx="5588782" cy="399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6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862</Words>
  <Application>Microsoft Office PowerPoint</Application>
  <PresentationFormat>Widescreen</PresentationFormat>
  <Paragraphs>168</Paragraphs>
  <Slides>25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Verdana</vt:lpstr>
      <vt:lpstr>Cambria Math</vt:lpstr>
      <vt:lpstr>Arial</vt:lpstr>
      <vt:lpstr>Calibri</vt:lpstr>
      <vt:lpstr>Office Theme</vt:lpstr>
      <vt:lpstr>Projeto de Circuitos Fotônicos em Silício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CWDM</vt:lpstr>
      <vt:lpstr>Quinta etapa – Monte Carlo</vt:lpstr>
      <vt:lpstr>CWDM</vt:lpstr>
      <vt:lpstr>CWDM</vt:lpstr>
      <vt:lpstr>CWDM</vt:lpstr>
      <vt:lpstr>CWDM</vt:lpstr>
      <vt:lpstr>CWDM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Circuitos Fotônicos em Silício</dc:title>
  <dc:creator>Erick Cândido Sousa</dc:creator>
  <cp:lastModifiedBy>Erick Cândido Sousa</cp:lastModifiedBy>
  <cp:revision>29</cp:revision>
  <dcterms:modified xsi:type="dcterms:W3CDTF">2025-05-22T04:50:41Z</dcterms:modified>
</cp:coreProperties>
</file>